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72" r:id="rId3"/>
    <p:sldId id="257" r:id="rId4"/>
    <p:sldId id="259" r:id="rId5"/>
    <p:sldId id="270" r:id="rId6"/>
    <p:sldId id="271" r:id="rId7"/>
    <p:sldId id="262" r:id="rId8"/>
    <p:sldId id="274" r:id="rId9"/>
    <p:sldId id="283" r:id="rId10"/>
    <p:sldId id="284" r:id="rId11"/>
    <p:sldId id="285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553793064880638E-2"/>
          <c:y val="6.0251425055335747E-2"/>
          <c:w val="0.79480874434474746"/>
          <c:h val="0.84587054429849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0151946818613483E-3"/>
                  <c:y val="-4.619142390009634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5F-4F8B-904A-92B6E5EF8C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D4-40C2-BB6F-01BEDB7AF9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D4-40C2-BB6F-01BEDB7AF91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18</c:v>
                </c:pt>
                <c:pt idx="1">
                  <c:v>17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D4-40C2-BB6F-01BEDB7AF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730880"/>
        <c:axId val="26732416"/>
      </c:barChart>
      <c:catAx>
        <c:axId val="2673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732416"/>
        <c:crosses val="autoZero"/>
        <c:auto val="1"/>
        <c:lblAlgn val="ctr"/>
        <c:lblOffset val="100"/>
        <c:noMultiLvlLbl val="0"/>
      </c:catAx>
      <c:valAx>
        <c:axId val="267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73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390408357075013"/>
          <c:y val="0.38617594076848605"/>
          <c:w val="9.7050332383665699E-2"/>
          <c:h val="0.257882655895376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86-4A9E-B40A-BE5A050BA53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22</c:v>
                </c:pt>
                <c:pt idx="1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86-4A9E-B40A-BE5A050BA53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3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17</c:v>
                </c:pt>
                <c:pt idx="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6-457A-B854-6F43055F79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294592"/>
        <c:axId val="53296128"/>
      </c:barChart>
      <c:catAx>
        <c:axId val="53294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3296128"/>
        <c:crosses val="autoZero"/>
        <c:auto val="1"/>
        <c:lblAlgn val="ctr"/>
        <c:lblOffset val="100"/>
        <c:noMultiLvlLbl val="0"/>
      </c:catAx>
      <c:valAx>
        <c:axId val="5329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329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99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8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1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757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54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59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894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4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68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29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42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02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7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53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0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49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24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908720"/>
            <a:ext cx="5797127" cy="2714305"/>
          </a:xfr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как один из инструментов оценки качества образования и планирования деятельности в соответствии с ФГОС. Анализ результатов ГИА-2025 г. по математике 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442" y="4653136"/>
            <a:ext cx="6620968" cy="985664"/>
          </a:xfrm>
        </p:spPr>
        <p:txBody>
          <a:bodyPr/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Н.Ф.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Пахаева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71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932" y="188640"/>
            <a:ext cx="7055380" cy="140053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ГВЭ «Математика» </a:t>
            </a:r>
            <a:b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июня 2025 года </a:t>
            </a:r>
            <a:endParaRPr lang="ru-RU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449570"/>
              </p:ext>
            </p:extLst>
          </p:nvPr>
        </p:nvGraphicFramePr>
        <p:xfrm>
          <a:off x="395537" y="1268758"/>
          <a:ext cx="8352926" cy="4743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891">
                  <a:extLst>
                    <a:ext uri="{9D8B030D-6E8A-4147-A177-3AD203B41FA5}">
                      <a16:colId xmlns:a16="http://schemas.microsoft.com/office/drawing/2014/main" val="1767289899"/>
                    </a:ext>
                  </a:extLst>
                </a:gridCol>
                <a:gridCol w="1962372">
                  <a:extLst>
                    <a:ext uri="{9D8B030D-6E8A-4147-A177-3AD203B41FA5}">
                      <a16:colId xmlns:a16="http://schemas.microsoft.com/office/drawing/2014/main" val="3325047188"/>
                    </a:ext>
                  </a:extLst>
                </a:gridCol>
                <a:gridCol w="571040">
                  <a:extLst>
                    <a:ext uri="{9D8B030D-6E8A-4147-A177-3AD203B41FA5}">
                      <a16:colId xmlns:a16="http://schemas.microsoft.com/office/drawing/2014/main" val="2910377221"/>
                    </a:ext>
                  </a:extLst>
                </a:gridCol>
                <a:gridCol w="732133">
                  <a:extLst>
                    <a:ext uri="{9D8B030D-6E8A-4147-A177-3AD203B41FA5}">
                      <a16:colId xmlns:a16="http://schemas.microsoft.com/office/drawing/2014/main" val="4160516382"/>
                    </a:ext>
                  </a:extLst>
                </a:gridCol>
                <a:gridCol w="733026">
                  <a:extLst>
                    <a:ext uri="{9D8B030D-6E8A-4147-A177-3AD203B41FA5}">
                      <a16:colId xmlns:a16="http://schemas.microsoft.com/office/drawing/2014/main" val="1591911111"/>
                    </a:ext>
                  </a:extLst>
                </a:gridCol>
                <a:gridCol w="733026">
                  <a:extLst>
                    <a:ext uri="{9D8B030D-6E8A-4147-A177-3AD203B41FA5}">
                      <a16:colId xmlns:a16="http://schemas.microsoft.com/office/drawing/2014/main" val="2067003988"/>
                    </a:ext>
                  </a:extLst>
                </a:gridCol>
                <a:gridCol w="733026">
                  <a:extLst>
                    <a:ext uri="{9D8B030D-6E8A-4147-A177-3AD203B41FA5}">
                      <a16:colId xmlns:a16="http://schemas.microsoft.com/office/drawing/2014/main" val="1032515841"/>
                    </a:ext>
                  </a:extLst>
                </a:gridCol>
                <a:gridCol w="1025343">
                  <a:extLst>
                    <a:ext uri="{9D8B030D-6E8A-4147-A177-3AD203B41FA5}">
                      <a16:colId xmlns:a16="http://schemas.microsoft.com/office/drawing/2014/main" val="2515824777"/>
                    </a:ext>
                  </a:extLst>
                </a:gridCol>
                <a:gridCol w="1449069">
                  <a:extLst>
                    <a:ext uri="{9D8B030D-6E8A-4147-A177-3AD203B41FA5}">
                      <a16:colId xmlns:a16="http://schemas.microsoft.com/office/drawing/2014/main" val="54485126"/>
                    </a:ext>
                  </a:extLst>
                </a:gridCol>
              </a:tblGrid>
              <a:tr h="8510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874625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751870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089825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Дмитриевка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4753523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Озеро-</a:t>
                      </a: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Куреево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264805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Курмач-Байгол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674286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Тондошка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204660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Верх-Бийск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114694"/>
                  </a:ext>
                </a:extLst>
              </a:tr>
              <a:tr h="425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Кебезень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6107256"/>
                  </a:ext>
                </a:extLst>
              </a:tr>
              <a:tr h="42550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427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6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2718"/>
            <a:ext cx="7144554" cy="140053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2025 года «Математика» </a:t>
            </a:r>
            <a:r>
              <a:rPr lang="ru-RU" sz="2800" b="1" u="sng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ПЕРЕСДАЧА ОГЭ</a:t>
            </a:r>
            <a:br>
              <a:rPr lang="ru-RU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91885"/>
              </p:ext>
            </p:extLst>
          </p:nvPr>
        </p:nvGraphicFramePr>
        <p:xfrm>
          <a:off x="395535" y="1700807"/>
          <a:ext cx="8064896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19">
                  <a:extLst>
                    <a:ext uri="{9D8B030D-6E8A-4147-A177-3AD203B41FA5}">
                      <a16:colId xmlns:a16="http://schemas.microsoft.com/office/drawing/2014/main" val="3822434442"/>
                    </a:ext>
                  </a:extLst>
                </a:gridCol>
                <a:gridCol w="1840150">
                  <a:extLst>
                    <a:ext uri="{9D8B030D-6E8A-4147-A177-3AD203B41FA5}">
                      <a16:colId xmlns:a16="http://schemas.microsoft.com/office/drawing/2014/main" val="1759386602"/>
                    </a:ext>
                  </a:extLst>
                </a:gridCol>
                <a:gridCol w="605903">
                  <a:extLst>
                    <a:ext uri="{9D8B030D-6E8A-4147-A177-3AD203B41FA5}">
                      <a16:colId xmlns:a16="http://schemas.microsoft.com/office/drawing/2014/main" val="2131164857"/>
                    </a:ext>
                  </a:extLst>
                </a:gridCol>
                <a:gridCol w="706887">
                  <a:extLst>
                    <a:ext uri="{9D8B030D-6E8A-4147-A177-3AD203B41FA5}">
                      <a16:colId xmlns:a16="http://schemas.microsoft.com/office/drawing/2014/main" val="1564569781"/>
                    </a:ext>
                  </a:extLst>
                </a:gridCol>
                <a:gridCol w="707750">
                  <a:extLst>
                    <a:ext uri="{9D8B030D-6E8A-4147-A177-3AD203B41FA5}">
                      <a16:colId xmlns:a16="http://schemas.microsoft.com/office/drawing/2014/main" val="3543733892"/>
                    </a:ext>
                  </a:extLst>
                </a:gridCol>
                <a:gridCol w="707750">
                  <a:extLst>
                    <a:ext uri="{9D8B030D-6E8A-4147-A177-3AD203B41FA5}">
                      <a16:colId xmlns:a16="http://schemas.microsoft.com/office/drawing/2014/main" val="1577485138"/>
                    </a:ext>
                  </a:extLst>
                </a:gridCol>
                <a:gridCol w="707750">
                  <a:extLst>
                    <a:ext uri="{9D8B030D-6E8A-4147-A177-3AD203B41FA5}">
                      <a16:colId xmlns:a16="http://schemas.microsoft.com/office/drawing/2014/main" val="3384742098"/>
                    </a:ext>
                  </a:extLst>
                </a:gridCol>
                <a:gridCol w="989986">
                  <a:extLst>
                    <a:ext uri="{9D8B030D-6E8A-4147-A177-3AD203B41FA5}">
                      <a16:colId xmlns:a16="http://schemas.microsoft.com/office/drawing/2014/main" val="797371366"/>
                    </a:ext>
                  </a:extLst>
                </a:gridCol>
                <a:gridCol w="1399101">
                  <a:extLst>
                    <a:ext uri="{9D8B030D-6E8A-4147-A177-3AD203B41FA5}">
                      <a16:colId xmlns:a16="http://schemas.microsoft.com/office/drawing/2014/main" val="1968441963"/>
                    </a:ext>
                  </a:extLst>
                </a:gridCol>
              </a:tblGrid>
              <a:tr h="1024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328922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4073410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391586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Дмитриевка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460058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Кебезень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6742272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Бийка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858535"/>
                  </a:ext>
                </a:extLst>
              </a:tr>
              <a:tr h="5120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Озеро-</a:t>
                      </a: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Куреево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282176"/>
                  </a:ext>
                </a:extLst>
              </a:tr>
              <a:tr h="51205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503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416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rgbClr val="E66C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июня 2025 года «Математика» </a:t>
            </a:r>
            <a:r>
              <a:rPr lang="ru-RU" sz="2800" b="1" u="sng" dirty="0">
                <a:solidFill>
                  <a:srgbClr val="E66C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ПЕРЕСДАЧА ГВЭ</a:t>
            </a:r>
            <a:br>
              <a:rPr lang="ru-RU" sz="2800" dirty="0">
                <a:solidFill>
                  <a:srgbClr val="E66C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065207"/>
              </p:ext>
            </p:extLst>
          </p:nvPr>
        </p:nvGraphicFramePr>
        <p:xfrm>
          <a:off x="484708" y="1484783"/>
          <a:ext cx="8335764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41">
                  <a:extLst>
                    <a:ext uri="{9D8B030D-6E8A-4147-A177-3AD203B41FA5}">
                      <a16:colId xmlns:a16="http://schemas.microsoft.com/office/drawing/2014/main" val="769829402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298188996"/>
                    </a:ext>
                  </a:extLst>
                </a:gridCol>
                <a:gridCol w="626253">
                  <a:extLst>
                    <a:ext uri="{9D8B030D-6E8A-4147-A177-3AD203B41FA5}">
                      <a16:colId xmlns:a16="http://schemas.microsoft.com/office/drawing/2014/main" val="2176699426"/>
                    </a:ext>
                  </a:extLst>
                </a:gridCol>
                <a:gridCol w="730628">
                  <a:extLst>
                    <a:ext uri="{9D8B030D-6E8A-4147-A177-3AD203B41FA5}">
                      <a16:colId xmlns:a16="http://schemas.microsoft.com/office/drawing/2014/main" val="504885864"/>
                    </a:ext>
                  </a:extLst>
                </a:gridCol>
                <a:gridCol w="731521">
                  <a:extLst>
                    <a:ext uri="{9D8B030D-6E8A-4147-A177-3AD203B41FA5}">
                      <a16:colId xmlns:a16="http://schemas.microsoft.com/office/drawing/2014/main" val="1689305519"/>
                    </a:ext>
                  </a:extLst>
                </a:gridCol>
                <a:gridCol w="731521">
                  <a:extLst>
                    <a:ext uri="{9D8B030D-6E8A-4147-A177-3AD203B41FA5}">
                      <a16:colId xmlns:a16="http://schemas.microsoft.com/office/drawing/2014/main" val="2246083160"/>
                    </a:ext>
                  </a:extLst>
                </a:gridCol>
                <a:gridCol w="731521">
                  <a:extLst>
                    <a:ext uri="{9D8B030D-6E8A-4147-A177-3AD203B41FA5}">
                      <a16:colId xmlns:a16="http://schemas.microsoft.com/office/drawing/2014/main" val="3377433384"/>
                    </a:ext>
                  </a:extLst>
                </a:gridCol>
                <a:gridCol w="1023236">
                  <a:extLst>
                    <a:ext uri="{9D8B030D-6E8A-4147-A177-3AD203B41FA5}">
                      <a16:colId xmlns:a16="http://schemas.microsoft.com/office/drawing/2014/main" val="1816920026"/>
                    </a:ext>
                  </a:extLst>
                </a:gridCol>
                <a:gridCol w="1446091">
                  <a:extLst>
                    <a:ext uri="{9D8B030D-6E8A-4147-A177-3AD203B41FA5}">
                      <a16:colId xmlns:a16="http://schemas.microsoft.com/office/drawing/2014/main" val="73695958"/>
                    </a:ext>
                  </a:extLst>
                </a:gridCol>
              </a:tblGrid>
              <a:tr h="1170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266037"/>
                  </a:ext>
                </a:extLst>
              </a:tr>
              <a:tr h="585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2892008"/>
                  </a:ext>
                </a:extLst>
              </a:tr>
              <a:tr h="585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6121849"/>
                  </a:ext>
                </a:extLst>
              </a:tr>
              <a:tr h="585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Кебезень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185446"/>
                  </a:ext>
                </a:extLst>
              </a:tr>
              <a:tr h="585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Верх-Бийск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68799"/>
                  </a:ext>
                </a:extLst>
              </a:tr>
              <a:tr h="585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Озеро-</a:t>
                      </a: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Куреево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0523705"/>
                  </a:ext>
                </a:extLst>
              </a:tr>
              <a:tr h="58506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3321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68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416823" cy="1800200"/>
          </a:xfrm>
        </p:spPr>
        <p:txBody>
          <a:bodyPr>
            <a:normAutofit fontScale="90000"/>
          </a:bodyPr>
          <a:lstStyle/>
          <a:p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итогам проведения ЕГЭ по математике в 2025 году</a:t>
            </a:r>
            <a:br>
              <a:rPr lang="ru-RU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основной период</a:t>
            </a:r>
            <a:br>
              <a:rPr lang="ru-RU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348880"/>
            <a:ext cx="7416824" cy="374441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был организован один пункт проведения экзамена: ППЭ №118 в МОУ «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Турочакская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им. Я.И.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Баляева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2025 году обучающихся в 11-х классах 60 человек, из них было допущено к экзаменам 60 человек: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сдавали экзамен базовый уровень и 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– профильный уровень.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45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11759"/>
            <a:ext cx="6429305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итогов ЕГЭ в 2025г по математике в 11 классе (база)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139232"/>
              </p:ext>
            </p:extLst>
          </p:nvPr>
        </p:nvGraphicFramePr>
        <p:xfrm>
          <a:off x="924744" y="1340769"/>
          <a:ext cx="7535688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85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3145">
                <a:tc>
                  <a:txBody>
                    <a:bodyPr/>
                    <a:lstStyle/>
                    <a:p>
                      <a:r>
                        <a:rPr lang="ru-RU" dirty="0"/>
                        <a:t>Кол-во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pPr algn="ctr"/>
                      <a:r>
                        <a:rPr lang="ru-RU" dirty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pPr algn="ctr"/>
                      <a:r>
                        <a:rPr lang="ru-RU" dirty="0"/>
                        <a:t>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«2»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Средний</a:t>
                      </a:r>
                      <a:r>
                        <a:rPr lang="ru-RU" baseline="0" dirty="0"/>
                        <a:t> балл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08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району</a:t>
                      </a:r>
                    </a:p>
                    <a:p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41(+1) </a:t>
                      </a:r>
                      <a:r>
                        <a:rPr lang="ru-RU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17(+1)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516"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516"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Кебезенская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098"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098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Дмитриевская СОШ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Бийкинская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5(+1) </a:t>
                      </a:r>
                      <a:r>
                        <a:rPr lang="ru-RU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2(+1)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002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-99392"/>
            <a:ext cx="6048672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итогов ЕГЭ в 2025 по математике в 11 классе (профиль)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53846"/>
              </p:ext>
            </p:extLst>
          </p:nvPr>
        </p:nvGraphicFramePr>
        <p:xfrm>
          <a:off x="395536" y="1052736"/>
          <a:ext cx="8525051" cy="5335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7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9160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Наименьший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Наибольший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992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району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б, </a:t>
                      </a:r>
                    </a:p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(перес.27 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б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(1обуч)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2463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Турочакская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</a:t>
                      </a:r>
                    </a:p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 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б –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об;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б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 об; </a:t>
                      </a:r>
                      <a:r>
                        <a:rPr lang="ru-RU" sz="1600" b="1" baseline="0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б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 об; 64б- 3 об.;58б – 1об ; 46б – 1 об;  34б -1 б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463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Иогачская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баллов</a:t>
                      </a:r>
                    </a:p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баллов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баллов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балла – 1 </a:t>
                      </a:r>
                      <a:r>
                        <a:rPr lang="ru-RU" sz="1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2463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Дмитриевская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баллов</a:t>
                      </a:r>
                    </a:p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баллов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баллов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 обуч.,64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б.-1 об., 52 б. – 1 об, 27 б.- 1 об.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2463">
                <a:tc>
                  <a:txBody>
                    <a:bodyPr/>
                    <a:lstStyle/>
                    <a:p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Бийкинская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СОШ</a:t>
                      </a:r>
                    </a:p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обуч-ся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балла</a:t>
                      </a:r>
                    </a:p>
                    <a:p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(«4»перес)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ru-RU" sz="1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баллов 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1 </a:t>
                      </a:r>
                      <a:r>
                        <a:rPr lang="ru-RU" sz="1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</a:t>
                      </a: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8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ГИА 11 класс </a:t>
            </a:r>
            <a:b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2023, 2024,2025 гг.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20334646"/>
              </p:ext>
            </p:extLst>
          </p:nvPr>
        </p:nvGraphicFramePr>
        <p:xfrm>
          <a:off x="484710" y="1628800"/>
          <a:ext cx="8424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84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ГИА 11 класс профиль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876515"/>
              </p:ext>
            </p:extLst>
          </p:nvPr>
        </p:nvGraphicFramePr>
        <p:xfrm>
          <a:off x="827088" y="1853248"/>
          <a:ext cx="7777360" cy="439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369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7200800" cy="303225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ОГЭ – 2025 г. по математике</a:t>
            </a:r>
          </a:p>
          <a:p>
            <a:pPr marL="0" indent="0" algn="ctr">
              <a:buNone/>
            </a:pPr>
            <a:r>
              <a:rPr lang="ru-RU" sz="4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9 классах</a:t>
            </a:r>
          </a:p>
        </p:txBody>
      </p:sp>
    </p:spTree>
    <p:extLst>
      <p:ext uri="{BB962C8B-B14F-4D97-AF65-F5344CB8AC3E}">
        <p14:creationId xmlns:p14="http://schemas.microsoft.com/office/powerpoint/2010/main" val="363765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344815" cy="1224136"/>
          </a:xfrm>
        </p:spPr>
        <p:txBody>
          <a:bodyPr>
            <a:normAutofit fontScale="90000"/>
          </a:bodyPr>
          <a:lstStyle/>
          <a:p>
            <a:r>
              <a:rPr lang="ru-RU" sz="3200" b="1" u="sng" dirty="0"/>
              <a:t> </a:t>
            </a:r>
            <a:r>
              <a:rPr lang="ru-RU" sz="40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проведения ГИА – 9</a:t>
            </a:r>
            <a:br>
              <a:rPr lang="ru-RU" sz="40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2025 году в основной период</a:t>
            </a:r>
            <a:b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b="1" u="sng" dirty="0"/>
            </a:br>
            <a:r>
              <a:rPr lang="ru-RU" sz="3200" b="1" u="sng" dirty="0"/>
              <a:t>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7776864" cy="46805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2025 году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9-х классов сдавали экзамены в формате ОГЭ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2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ГВЭ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83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52718"/>
            <a:ext cx="7056784" cy="960058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3"/>
                </a:solidFill>
              </a:rPr>
              <a:t>Результаты ОГЭ «Математика» </a:t>
            </a:r>
            <a:br>
              <a:rPr lang="ru-RU" sz="2800" b="1" dirty="0">
                <a:solidFill>
                  <a:schemeClr val="accent3"/>
                </a:solidFill>
              </a:rPr>
            </a:br>
            <a:r>
              <a:rPr lang="ru-RU" sz="2800" b="1" dirty="0">
                <a:solidFill>
                  <a:schemeClr val="accent3"/>
                </a:solidFill>
              </a:rPr>
              <a:t>03 июня 2025 г.</a:t>
            </a:r>
            <a:br>
              <a:rPr lang="ru-RU" sz="2800" dirty="0">
                <a:solidFill>
                  <a:schemeClr val="accent3"/>
                </a:solidFill>
              </a:rPr>
            </a:br>
            <a:endParaRPr lang="ru-RU" sz="2800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805493"/>
              </p:ext>
            </p:extLst>
          </p:nvPr>
        </p:nvGraphicFramePr>
        <p:xfrm>
          <a:off x="251520" y="1628800"/>
          <a:ext cx="8424936" cy="475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459">
                  <a:extLst>
                    <a:ext uri="{9D8B030D-6E8A-4147-A177-3AD203B41FA5}">
                      <a16:colId xmlns:a16="http://schemas.microsoft.com/office/drawing/2014/main" val="69377981"/>
                    </a:ext>
                  </a:extLst>
                </a:gridCol>
                <a:gridCol w="1922300">
                  <a:extLst>
                    <a:ext uri="{9D8B030D-6E8A-4147-A177-3AD203B41FA5}">
                      <a16:colId xmlns:a16="http://schemas.microsoft.com/office/drawing/2014/main" val="3160266293"/>
                    </a:ext>
                  </a:extLst>
                </a:gridCol>
                <a:gridCol w="632951">
                  <a:extLst>
                    <a:ext uri="{9D8B030D-6E8A-4147-A177-3AD203B41FA5}">
                      <a16:colId xmlns:a16="http://schemas.microsoft.com/office/drawing/2014/main" val="3703334659"/>
                    </a:ext>
                  </a:extLst>
                </a:gridCol>
                <a:gridCol w="738444">
                  <a:extLst>
                    <a:ext uri="{9D8B030D-6E8A-4147-A177-3AD203B41FA5}">
                      <a16:colId xmlns:a16="http://schemas.microsoft.com/office/drawing/2014/main" val="2552433675"/>
                    </a:ext>
                  </a:extLst>
                </a:gridCol>
                <a:gridCol w="739346">
                  <a:extLst>
                    <a:ext uri="{9D8B030D-6E8A-4147-A177-3AD203B41FA5}">
                      <a16:colId xmlns:a16="http://schemas.microsoft.com/office/drawing/2014/main" val="1551648096"/>
                    </a:ext>
                  </a:extLst>
                </a:gridCol>
                <a:gridCol w="739346">
                  <a:extLst>
                    <a:ext uri="{9D8B030D-6E8A-4147-A177-3AD203B41FA5}">
                      <a16:colId xmlns:a16="http://schemas.microsoft.com/office/drawing/2014/main" val="2845134349"/>
                    </a:ext>
                  </a:extLst>
                </a:gridCol>
                <a:gridCol w="739346">
                  <a:extLst>
                    <a:ext uri="{9D8B030D-6E8A-4147-A177-3AD203B41FA5}">
                      <a16:colId xmlns:a16="http://schemas.microsoft.com/office/drawing/2014/main" val="64719666"/>
                    </a:ext>
                  </a:extLst>
                </a:gridCol>
                <a:gridCol w="1034183">
                  <a:extLst>
                    <a:ext uri="{9D8B030D-6E8A-4147-A177-3AD203B41FA5}">
                      <a16:colId xmlns:a16="http://schemas.microsoft.com/office/drawing/2014/main" val="1108901543"/>
                    </a:ext>
                  </a:extLst>
                </a:gridCol>
                <a:gridCol w="1461561">
                  <a:extLst>
                    <a:ext uri="{9D8B030D-6E8A-4147-A177-3AD203B41FA5}">
                      <a16:colId xmlns:a16="http://schemas.microsoft.com/office/drawing/2014/main" val="2137543783"/>
                    </a:ext>
                  </a:extLst>
                </a:gridCol>
              </a:tblGrid>
              <a:tr h="6789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116821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Турочак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6512109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Иогач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140634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Дмитриевка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2200979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Озеро-</a:t>
                      </a: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Куреево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5618325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Бийка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543941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Курмач-Байгол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338878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Тондошка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309363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Верх-Бийск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2829261"/>
                  </a:ext>
                </a:extLst>
              </a:tr>
              <a:tr h="339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Кебезень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4601391"/>
                  </a:ext>
                </a:extLst>
              </a:tr>
              <a:tr h="6789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Тулой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5721339"/>
                  </a:ext>
                </a:extLst>
              </a:tr>
              <a:tr h="33946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169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020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966</TotalTime>
  <Words>907</Words>
  <Application>Microsoft Office PowerPoint</Application>
  <PresentationFormat>Экран (4:3)</PresentationFormat>
  <Paragraphs>444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Times New Roman</vt:lpstr>
      <vt:lpstr>Wingdings 3</vt:lpstr>
      <vt:lpstr>Ион</vt:lpstr>
      <vt:lpstr>ГИА как один из инструментов оценки качества образования и планирования деятельности в соответствии с ФГОС. Анализ результатов ГИА-2025 г. по математике  </vt:lpstr>
      <vt:lpstr>Отчет по итогам проведения ЕГЭ по математике в 2025 году  в основной период </vt:lpstr>
      <vt:lpstr>Анализ итогов ЕГЭ в 2025г по математике в 11 классе (база)</vt:lpstr>
      <vt:lpstr>Анализ итогов ЕГЭ в 2025 по математике в 11 классе (профиль)</vt:lpstr>
      <vt:lpstr>Итоги ГИА 11 класс   2023, 2024,2025 гг.</vt:lpstr>
      <vt:lpstr>Итоги ГИА 11 класс профиль</vt:lpstr>
      <vt:lpstr>Презентация PowerPoint</vt:lpstr>
      <vt:lpstr> Итоги проведения ГИА – 9  в 2025 году в основной период    </vt:lpstr>
      <vt:lpstr>Результаты ОГЭ «Математика»  03 июня 2025 г. </vt:lpstr>
      <vt:lpstr>Результаты ГВЭ «Математика»  03 июня 2025 года </vt:lpstr>
      <vt:lpstr>30 июня 2025 года «Математика» ПЕРЕСДАЧА ОГЭ </vt:lpstr>
      <vt:lpstr>30 июня 2025 года «Математика» ПЕРЕСДАЧА ГВЭ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ГИА 2022г</dc:title>
  <dc:creator>РС</dc:creator>
  <cp:lastModifiedBy>Пользователь</cp:lastModifiedBy>
  <cp:revision>90</cp:revision>
  <dcterms:created xsi:type="dcterms:W3CDTF">2022-08-21T12:22:42Z</dcterms:created>
  <dcterms:modified xsi:type="dcterms:W3CDTF">2025-08-20T03:14:09Z</dcterms:modified>
</cp:coreProperties>
</file>